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81" r:id="rId3"/>
    <p:sldId id="262" r:id="rId4"/>
    <p:sldId id="266" r:id="rId5"/>
    <p:sldId id="263" r:id="rId6"/>
    <p:sldId id="264" r:id="rId7"/>
    <p:sldId id="265" r:id="rId8"/>
    <p:sldId id="267" r:id="rId9"/>
    <p:sldId id="268" r:id="rId10"/>
    <p:sldId id="269" r:id="rId11"/>
    <p:sldId id="279" r:id="rId12"/>
    <p:sldId id="270" r:id="rId13"/>
    <p:sldId id="271" r:id="rId14"/>
    <p:sldId id="272" r:id="rId15"/>
    <p:sldId id="273" r:id="rId16"/>
    <p:sldId id="28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17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3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2902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4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1249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71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941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0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41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37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15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6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29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7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784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19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A4677-5F99-497F-B354-21804CCAD54A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5294201-6B2D-4E86-AFFF-CE95461B0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58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478" y="1314900"/>
            <a:ext cx="11291022" cy="19686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интегрированным занятиям обучающихся с тяжёлыми множественными нарушениями развития. 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«Рассказ о собаках по пиктограмме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9477" y="89655"/>
            <a:ext cx="11427661" cy="91653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общеобразовательное казённое учреждение Иркутской области 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«Специальная (коррекционная) школа № 5 г. Иркутска»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0355">
            <a:off x="928777" y="3676042"/>
            <a:ext cx="3679772" cy="29843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22111" y="4495004"/>
            <a:ext cx="376224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Учитель-дефектолог: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Аввакумова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92540" y="182880"/>
            <a:ext cx="11755620" cy="81558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9. Дидактическая игра «Найди собаку и щенка».                                                                   </a:t>
            </a:r>
          </a:p>
          <a:p>
            <a:r>
              <a:rPr lang="ru-RU" dirty="0" smtClean="0"/>
              <a:t>Цели: Закрепить понятие о домашних животных, умение ориентироваться на картинке.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4197" y="1279925"/>
            <a:ext cx="6579357" cy="49384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9"/>
          <a:stretch/>
        </p:blipFill>
        <p:spPr>
          <a:xfrm>
            <a:off x="7229097" y="1279925"/>
            <a:ext cx="4491789" cy="492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78" y="0"/>
            <a:ext cx="9856022" cy="10806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41" y="989216"/>
            <a:ext cx="9950783" cy="53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6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9900" y="301542"/>
            <a:ext cx="11353132" cy="823912"/>
          </a:xfrm>
        </p:spPr>
        <p:txBody>
          <a:bodyPr>
            <a:noAutofit/>
          </a:bodyPr>
          <a:lstStyle/>
          <a:p>
            <a:r>
              <a:rPr lang="ru-RU" sz="2200" dirty="0" smtClean="0"/>
              <a:t>11. Массаж кистей и пальцев рук с С-</a:t>
            </a:r>
            <a:r>
              <a:rPr lang="ru-RU" sz="2200" dirty="0" err="1" smtClean="0"/>
              <a:t>Джок</a:t>
            </a:r>
            <a:r>
              <a:rPr lang="ru-RU" sz="2200" dirty="0" smtClean="0"/>
              <a:t>, валиком с речевым сопровождением. </a:t>
            </a:r>
          </a:p>
          <a:p>
            <a:r>
              <a:rPr lang="ru-RU" sz="2200" dirty="0" smtClean="0"/>
              <a:t>Цели: воздействие на биоактивные точки </a:t>
            </a:r>
            <a:r>
              <a:rPr lang="ru-RU" sz="2200" dirty="0" err="1" smtClean="0"/>
              <a:t>рече</a:t>
            </a:r>
            <a:r>
              <a:rPr lang="ru-RU" sz="2200" dirty="0" smtClean="0"/>
              <a:t>-двигательных зон, имитирующих движение ёжика, двигаясь от кончика к основанию.</a:t>
            </a:r>
            <a:endParaRPr lang="ru-RU" sz="2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9" y="1440611"/>
            <a:ext cx="6524641" cy="489348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84" y="1440612"/>
            <a:ext cx="3682864" cy="491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86654" y="836909"/>
            <a:ext cx="11465170" cy="823912"/>
          </a:xfrm>
        </p:spPr>
        <p:txBody>
          <a:bodyPr>
            <a:noAutofit/>
          </a:bodyPr>
          <a:lstStyle/>
          <a:p>
            <a:r>
              <a:rPr lang="ru-RU" sz="2800" dirty="0" smtClean="0"/>
              <a:t>12. Нетрадиционное рисование пальчиками.</a:t>
            </a:r>
            <a:r>
              <a:rPr lang="ru-RU" dirty="0" smtClean="0"/>
              <a:t>                                                                                 </a:t>
            </a:r>
          </a:p>
          <a:p>
            <a:r>
              <a:rPr lang="ru-RU" dirty="0" smtClean="0"/>
              <a:t>Цели: Учить раскрашивать трафарет собачки ,ведя пальцем от точки по линии до стрелки. Воспитание творческих способностей. радости и удовольствия от работы, любовь и доброго отношения к </a:t>
            </a:r>
            <a:r>
              <a:rPr lang="ru-RU" dirty="0"/>
              <a:t>ж</a:t>
            </a:r>
            <a:r>
              <a:rPr lang="ru-RU" dirty="0" smtClean="0"/>
              <a:t>ивотным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2" y="1953364"/>
            <a:ext cx="5043055" cy="394459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" y="1903615"/>
            <a:ext cx="5396595" cy="40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08946" y="697424"/>
            <a:ext cx="11437450" cy="82391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13. Релаксация  и подарок рисунка Дружку.                                                                                               Цели</a:t>
            </a:r>
            <a:r>
              <a:rPr lang="ru-RU" dirty="0"/>
              <a:t>: </a:t>
            </a:r>
            <a:r>
              <a:rPr lang="ru-RU" dirty="0" smtClean="0"/>
              <a:t>Получение от рисования радости </a:t>
            </a:r>
            <a:r>
              <a:rPr lang="ru-RU" dirty="0"/>
              <a:t>и удовольствия от работы, любовь и доброго отношения к ж</a:t>
            </a:r>
            <a:r>
              <a:rPr lang="ru-RU" dirty="0" smtClean="0"/>
              <a:t>ивотным</a:t>
            </a:r>
            <a:endParaRPr lang="ru-RU" dirty="0"/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1" y="1521336"/>
            <a:ext cx="4957179" cy="5016500"/>
          </a:xfrm>
        </p:spPr>
      </p:pic>
      <p:sp>
        <p:nvSpPr>
          <p:cNvPr id="2" name="Прямоугольник 1"/>
          <p:cNvSpPr/>
          <p:nvPr/>
        </p:nvSpPr>
        <p:spPr>
          <a:xfrm>
            <a:off x="5927671" y="2091195"/>
            <a:ext cx="533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dirty="0" smtClean="0"/>
              <a:t>Ты </a:t>
            </a:r>
            <a:r>
              <a:rPr lang="ru-RU" sz="2800" dirty="0"/>
              <a:t>умница</a:t>
            </a:r>
            <a:r>
              <a:rPr lang="ru-RU" sz="2800" dirty="0" smtClean="0"/>
              <a:t>!</a:t>
            </a:r>
          </a:p>
          <a:p>
            <a:pPr marL="457200" indent="-457200">
              <a:buFontTx/>
              <a:buChar char="-"/>
            </a:pPr>
            <a:endParaRPr lang="ru-RU" sz="2800" dirty="0"/>
          </a:p>
          <a:p>
            <a:pPr marL="342900" indent="-342900">
              <a:buFontTx/>
              <a:buChar char="-"/>
            </a:pPr>
            <a:r>
              <a:rPr lang="ru-RU" sz="2800" dirty="0"/>
              <a:t>Ты справилась со всеми заданиями. </a:t>
            </a:r>
            <a:endParaRPr lang="ru-RU" sz="2800" dirty="0" smtClean="0"/>
          </a:p>
          <a:p>
            <a:pPr marL="342900" indent="-342900">
              <a:buFontTx/>
              <a:buChar char="-"/>
            </a:pPr>
            <a:r>
              <a:rPr lang="ru-RU" sz="2800" dirty="0" smtClean="0"/>
              <a:t>Нарисовала </a:t>
            </a:r>
            <a:r>
              <a:rPr lang="ru-RU" sz="2800" dirty="0"/>
              <a:t>красивую картину </a:t>
            </a:r>
            <a:r>
              <a:rPr lang="ru-RU" sz="2800" dirty="0" smtClean="0"/>
              <a:t>– подарок </a:t>
            </a:r>
            <a:r>
              <a:rPr lang="ru-RU" sz="2800" dirty="0" smtClean="0"/>
              <a:t>для </a:t>
            </a:r>
            <a:r>
              <a:rPr lang="ru-RU" sz="2800" dirty="0"/>
              <a:t>Дружка. </a:t>
            </a:r>
            <a:endParaRPr lang="ru-RU" sz="2800" dirty="0" smtClean="0"/>
          </a:p>
          <a:p>
            <a:pPr marL="342900" indent="-342900">
              <a:buFontTx/>
              <a:buChar char="-"/>
            </a:pPr>
            <a:r>
              <a:rPr lang="ru-RU" sz="2800" dirty="0" smtClean="0"/>
              <a:t>Научилась </a:t>
            </a:r>
            <a:r>
              <a:rPr lang="ru-RU" sz="2800" dirty="0"/>
              <a:t>составлять рассказ о </a:t>
            </a:r>
            <a:r>
              <a:rPr lang="ru-RU" sz="2800" dirty="0" smtClean="0"/>
              <a:t>собаках по таблице.</a:t>
            </a:r>
            <a:endParaRPr lang="ru-RU" sz="2800" dirty="0"/>
          </a:p>
          <a:p>
            <a:r>
              <a:rPr lang="ru-RU" sz="2800" dirty="0"/>
              <a:t>- </a:t>
            </a:r>
            <a:r>
              <a:rPr lang="ru-RU" sz="2800" dirty="0" smtClean="0"/>
              <a:t> Ты </a:t>
            </a:r>
            <a:r>
              <a:rPr lang="ru-RU" sz="2800" dirty="0"/>
              <a:t>лучше всех!</a:t>
            </a:r>
          </a:p>
        </p:txBody>
      </p:sp>
    </p:spTree>
    <p:extLst>
      <p:ext uri="{BB962C8B-B14F-4D97-AF65-F5344CB8AC3E}">
        <p14:creationId xmlns:p14="http://schemas.microsoft.com/office/powerpoint/2010/main" val="357381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507704" y="1363579"/>
            <a:ext cx="4684296" cy="3288632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 smtClean="0"/>
              <a:t>- Ты умница!</a:t>
            </a:r>
          </a:p>
          <a:p>
            <a:pPr marL="342900" indent="-342900">
              <a:buFontTx/>
              <a:buChar char="-"/>
            </a:pPr>
            <a:r>
              <a:rPr lang="ru-RU" dirty="0" smtClean="0"/>
              <a:t>Ты справилась со всеми заданиями. Нарисовала красивую картину для Дружка. Научилась составлять рассказ о собаках.</a:t>
            </a:r>
          </a:p>
          <a:p>
            <a:r>
              <a:rPr lang="ru-RU" dirty="0" smtClean="0"/>
              <a:t>- Ты лучше всех!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6" y="852446"/>
            <a:ext cx="6905460" cy="5179095"/>
          </a:xfrm>
        </p:spPr>
      </p:pic>
    </p:spTree>
    <p:extLst>
      <p:ext uri="{BB962C8B-B14F-4D97-AF65-F5344CB8AC3E}">
        <p14:creationId xmlns:p14="http://schemas.microsoft.com/office/powerpoint/2010/main" val="110500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7088" y="2329314"/>
            <a:ext cx="5723021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73" y="1512916"/>
            <a:ext cx="4258451" cy="319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4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36" y="837744"/>
            <a:ext cx="12063664" cy="38786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ндивидуальное интегрированное занятие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окружающему природному миру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АООП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(интеллектуальные нарушения, 2 вариант)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ТМНР,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СИПР-1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 уровень развития)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Милосердия ИДДИ №2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обучающейся Кирой М.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2926" y="498726"/>
            <a:ext cx="11427661" cy="91653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336" y="4878832"/>
            <a:ext cx="11876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 природный мир, альтернативная коммуникация,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жающий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мир, математические представления, изобразительная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двигательное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сенсорное развитие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7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950744" y="242637"/>
            <a:ext cx="6733256" cy="178618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Ритмическая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«Солнышко»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с речевым сопровождением)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настроить ребёнка на рабочий лад,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активи-зировать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работоспособность во время занятия.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8796" t="261" r="28946" b="-261"/>
          <a:stretch/>
        </p:blipFill>
        <p:spPr>
          <a:xfrm>
            <a:off x="248541" y="453653"/>
            <a:ext cx="4423687" cy="5888532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961188" y="2425700"/>
            <a:ext cx="6722812" cy="31781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солнышко встаёт,(поднимаем руки вверх)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Выше, выше, выше. (тянем руки вверх)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ночи солнышко зайдёт.(опускаем руки на пояс)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хорошо солнышко смеётся! (повороты влево-вправо)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мне под солнышком весело живётся! (хлопаем в ладоши) </a:t>
            </a: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улыбнёмся друг другу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Всё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хорошо? Да? Кивни.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1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260" y="-138967"/>
            <a:ext cx="11573494" cy="162486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Сюрпризный момент.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 помощью загадки обогащение пассивного словаря, учить ребёнка подмечать особые признаки и самостоятельно делать выбор между двумя животными.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Загадка: Я дом сторожу.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Я громко лаю гав-гав-гав!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И домой не пускаю.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Кто это? Покажи пальчиком на картинку.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35" y="2878874"/>
            <a:ext cx="5013066" cy="3979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828800"/>
            <a:ext cx="4688254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39137" y="797996"/>
            <a:ext cx="11497016" cy="1166567"/>
          </a:xfrm>
        </p:spPr>
        <p:txBody>
          <a:bodyPr>
            <a:noAutofit/>
          </a:bodyPr>
          <a:lstStyle/>
          <a:p>
            <a:endParaRPr lang="ru-RU" sz="2200" dirty="0" smtClean="0"/>
          </a:p>
          <a:p>
            <a:endParaRPr lang="ru-RU" sz="2200" dirty="0"/>
          </a:p>
          <a:p>
            <a:r>
              <a:rPr lang="ru-RU" sz="2200" dirty="0" smtClean="0"/>
              <a:t>4. Игровая технология</a:t>
            </a:r>
          </a:p>
          <a:p>
            <a:r>
              <a:rPr lang="ru-RU" sz="2000" dirty="0" smtClean="0"/>
              <a:t>Цель: Формирование у ребёнка интереса к предстоящему занятию, активизировать пассивную речь. </a:t>
            </a:r>
          </a:p>
          <a:p>
            <a:pPr marL="342900" indent="-342900">
              <a:buFontTx/>
              <a:buChar char="-"/>
            </a:pPr>
            <a:r>
              <a:rPr lang="ru-RU" sz="2000" b="0" dirty="0" smtClean="0"/>
              <a:t>К нам пришла собачка Дружок, она будет смотреть как ты занимаешься и составляешь рассказ по табличке. </a:t>
            </a:r>
          </a:p>
          <a:p>
            <a:pPr marL="342900" indent="-342900">
              <a:buFontTx/>
              <a:buChar char="-"/>
            </a:pPr>
            <a:r>
              <a:rPr lang="ru-RU" sz="2000" b="0" dirty="0" smtClean="0"/>
              <a:t>Понятно тебе? Кивни головкой.             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52" y="2118912"/>
            <a:ext cx="4800000" cy="36000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4" y="1964563"/>
            <a:ext cx="5211597" cy="3908698"/>
          </a:xfrm>
        </p:spPr>
      </p:pic>
    </p:spTree>
    <p:extLst>
      <p:ext uri="{BB962C8B-B14F-4D97-AF65-F5344CB8AC3E}">
        <p14:creationId xmlns:p14="http://schemas.microsoft.com/office/powerpoint/2010/main" val="40696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562" y="-23446"/>
            <a:ext cx="11870674" cy="122170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5. Работа по картине «Какие бывают собаки», используя пиктограмму.</a:t>
            </a:r>
          </a:p>
          <a:p>
            <a:r>
              <a:rPr lang="ru-RU" dirty="0" smtClean="0"/>
              <a:t>Цель: Формирование умение внимательно рассматривать картину, устанавливать коммуникативное общение, используя пиктограмму при значительной помощи  педагога.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" y="1754761"/>
            <a:ext cx="5087353" cy="442762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1714522"/>
            <a:ext cx="5829300" cy="4467859"/>
          </a:xfrm>
        </p:spPr>
      </p:pic>
    </p:spTree>
    <p:extLst>
      <p:ext uri="{BB962C8B-B14F-4D97-AF65-F5344CB8AC3E}">
        <p14:creationId xmlns:p14="http://schemas.microsoft.com/office/powerpoint/2010/main" val="28919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-234462"/>
            <a:ext cx="11965800" cy="1582615"/>
          </a:xfrm>
        </p:spPr>
        <p:txBody>
          <a:bodyPr>
            <a:normAutofit/>
          </a:bodyPr>
          <a:lstStyle/>
          <a:p>
            <a:r>
              <a:rPr lang="ru-RU" sz="2200" dirty="0" smtClean="0"/>
              <a:t>6. Работа по картинке «Собака и щенок»</a:t>
            </a:r>
          </a:p>
          <a:p>
            <a:r>
              <a:rPr lang="ru-RU" sz="2200" dirty="0" smtClean="0"/>
              <a:t>Цель: активизировать пассивную речь новыми словами (рыжая, будка, лакает молоко); учить соотносить вопросы с показом по таблице.</a:t>
            </a:r>
            <a:endParaRPr lang="ru-RU" sz="2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3" y="2216317"/>
            <a:ext cx="5664869" cy="4248652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1567437"/>
            <a:ext cx="3849688" cy="4897532"/>
          </a:xfrm>
        </p:spPr>
      </p:pic>
    </p:spTree>
    <p:extLst>
      <p:ext uri="{BB962C8B-B14F-4D97-AF65-F5344CB8AC3E}">
        <p14:creationId xmlns:p14="http://schemas.microsoft.com/office/powerpoint/2010/main" val="315989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70538" y="1097876"/>
            <a:ext cx="11535508" cy="82391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endParaRPr lang="ru-RU" sz="2200" dirty="0" smtClean="0"/>
          </a:p>
          <a:p>
            <a:pPr>
              <a:lnSpc>
                <a:spcPct val="110000"/>
              </a:lnSpc>
            </a:pPr>
            <a:r>
              <a:rPr lang="ru-RU" sz="2200" dirty="0" smtClean="0"/>
              <a:t>7. Зрительная гимнастика с речевым сопровождением и игрушкой «Лучики солнышка».                                Цели: Снятие зрительного напряжения с продуктивной работой в середине занятия. Учить выполнять команды, наблюдая за перемещением лучиков. Профилактика и развитие мышц шеи, спины и рук.</a:t>
            </a:r>
            <a:endParaRPr lang="ru-RU" sz="2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223561" y="2804701"/>
            <a:ext cx="5718048" cy="30506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Лучик солнца озорной, поиграй - ка ты со мной! ( Моргание глазками)</a:t>
            </a:r>
          </a:p>
          <a:p>
            <a:pPr marL="0" indent="0">
              <a:buNone/>
            </a:pPr>
            <a:r>
              <a:rPr lang="ru-RU" sz="2400" dirty="0" smtClean="0"/>
              <a:t>Взгляд вправо отведу, лучи </a:t>
            </a:r>
            <a:r>
              <a:rPr lang="ru-RU" sz="2400" dirty="0"/>
              <a:t>с</a:t>
            </a:r>
            <a:r>
              <a:rPr lang="ru-RU" sz="2400" dirty="0" smtClean="0"/>
              <a:t>олнца я найду! (Поворот и взгляд вправо)</a:t>
            </a: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Теперь влево посмотрю, снова лучик я </a:t>
            </a:r>
            <a:r>
              <a:rPr lang="ru-RU" sz="2400" dirty="0"/>
              <a:t>найду! (Поворот и взгляд </a:t>
            </a:r>
            <a:r>
              <a:rPr lang="ru-RU" sz="2400" dirty="0" smtClean="0"/>
              <a:t>влево)</a:t>
            </a:r>
          </a:p>
          <a:p>
            <a:pPr marL="0" indent="0">
              <a:buNone/>
            </a:pPr>
            <a:r>
              <a:rPr lang="ru-RU" sz="2400" dirty="0"/>
              <a:t>Лучик Солнца озорной, </a:t>
            </a:r>
            <a:r>
              <a:rPr lang="ru-RU" sz="2400" dirty="0" smtClean="0"/>
              <a:t>очень весело с тобой</a:t>
            </a:r>
            <a:r>
              <a:rPr lang="ru-RU" sz="2400" dirty="0"/>
              <a:t>! ( Моргание глазками)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659" y="1935911"/>
            <a:ext cx="4158849" cy="449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8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31516" y="134981"/>
            <a:ext cx="11960484" cy="1414419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8. Дидактическая игра «Помоги Дружку собрать собачку из кубиков» и </a:t>
            </a:r>
            <a:r>
              <a:rPr lang="ru-RU" dirty="0" err="1" smtClean="0"/>
              <a:t>пазлов</a:t>
            </a:r>
            <a:r>
              <a:rPr lang="ru-RU" dirty="0" smtClean="0"/>
              <a:t>.          </a:t>
            </a:r>
          </a:p>
          <a:p>
            <a:r>
              <a:rPr lang="ru-RU" dirty="0" smtClean="0"/>
              <a:t>Цели: развитие мелкой моторики пальцев рук; правильно подбирать части к картинкам, развитие воображения и сообразительности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449" y="1670983"/>
            <a:ext cx="3035297" cy="22764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65" y="1291749"/>
            <a:ext cx="1890802" cy="25210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65" y="3910898"/>
            <a:ext cx="1953663" cy="26048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673" y="2302933"/>
            <a:ext cx="4196551" cy="31448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533" y="4069039"/>
            <a:ext cx="3322603" cy="24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5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636</TotalTime>
  <Words>578</Words>
  <Application>Microsoft Office PowerPoint</Application>
  <PresentationFormat>Широкоэкранный</PresentationFormat>
  <Paragraphs>55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Легкий дым</vt:lpstr>
      <vt:lpstr>Обучение по интегрированным занятиям обучающихся с тяжёлыми множественными нарушениями развития.  Мастер-класс  по теме: «Рассказ о собаках по пиктограмме».</vt:lpstr>
      <vt:lpstr>Индивидуальное интегрированное занятие  по окружающему природному миру  по АООП (интеллектуальные нарушения, 2 вариант) и ТМНР,  по СИПР-1 (1 уровень развития)  на базе группы Милосердия ИДДИ №2  с обучающейся Кирой М. </vt:lpstr>
      <vt:lpstr>Презентация PowerPoint</vt:lpstr>
      <vt:lpstr>        3. Сюрпризный момент. Цель: с помощью загадки обогащение пассивного словаря, учить ребёнка подмечать особые признаки и самостоятельно делать выбор между двумя животными.  Загадка: Я дом сторожу.                 Я громко лаю гав-гав-гав!                  И домой не пускаю. - Кто это? Покажи пальчиком на картинку.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школа 5</cp:lastModifiedBy>
  <cp:revision>67</cp:revision>
  <dcterms:created xsi:type="dcterms:W3CDTF">2023-03-13T03:16:24Z</dcterms:created>
  <dcterms:modified xsi:type="dcterms:W3CDTF">2025-01-27T02:01:48Z</dcterms:modified>
</cp:coreProperties>
</file>